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2" r:id="rId4"/>
    <p:sldId id="283" r:id="rId5"/>
    <p:sldId id="258" r:id="rId6"/>
    <p:sldId id="284" r:id="rId7"/>
    <p:sldId id="286" r:id="rId8"/>
    <p:sldId id="265" r:id="rId9"/>
    <p:sldId id="274" r:id="rId10"/>
    <p:sldId id="287" r:id="rId11"/>
    <p:sldId id="285" r:id="rId12"/>
    <p:sldId id="260" r:id="rId13"/>
    <p:sldId id="288" r:id="rId14"/>
    <p:sldId id="273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2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DE84A-F382-4E76-BBF2-ED3D4CDEDAF8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D7EF1-7D70-4125-A240-585F928E1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37A9B-D877-41E8-8DF4-7297080C25C0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EDUC 200C</a:t>
            </a:r>
            <a:br>
              <a:rPr lang="en-US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en-US" sz="3600" dirty="0" smtClean="0">
                <a:solidFill>
                  <a:schemeClr val="tx2"/>
                </a:solidFill>
                <a:latin typeface="Garamond" pitchFamily="18" charset="0"/>
              </a:rPr>
              <a:t>Section 3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tx2"/>
              </a:solidFill>
              <a:latin typeface="Garamond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Garamond" pitchFamily="18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October 12, 2012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Review correlation prediction formula</a:t>
            </a:r>
          </a:p>
          <a:p>
            <a:r>
              <a:rPr lang="en-US" dirty="0" smtClean="0"/>
              <a:t>Calculate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y</a:t>
            </a:r>
            <a:r>
              <a:rPr lang="en-US" dirty="0" smtClean="0"/>
              <a:t>’ =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xy</a:t>
            </a:r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baseline="-25000" dirty="0" smtClean="0"/>
              <a:t> </a:t>
            </a:r>
            <a:r>
              <a:rPr lang="en-US" dirty="0" smtClean="0"/>
              <a:t> for a new data set</a:t>
            </a:r>
          </a:p>
          <a:p>
            <a:r>
              <a:rPr lang="en-US" dirty="0" smtClean="0"/>
              <a:t>Use formula to predict a student’s score</a:t>
            </a:r>
          </a:p>
          <a:p>
            <a:endParaRPr lang="en-US" dirty="0" smtClean="0"/>
          </a:p>
          <a:p>
            <a:r>
              <a:rPr lang="en-US" dirty="0" smtClean="0"/>
              <a:t>Talk more about regression</a:t>
            </a:r>
          </a:p>
          <a:p>
            <a:r>
              <a:rPr lang="en-US" dirty="0" smtClean="0"/>
              <a:t>Import data set into Stata</a:t>
            </a:r>
          </a:p>
          <a:p>
            <a:r>
              <a:rPr lang="en-US" dirty="0" smtClean="0"/>
              <a:t>Use Stata to come up with regression formula and use that to predict a student’s score</a:t>
            </a:r>
          </a:p>
          <a:p>
            <a:endParaRPr lang="en-US" dirty="0" smtClean="0"/>
          </a:p>
          <a:p>
            <a:r>
              <a:rPr lang="en-US" dirty="0" smtClean="0"/>
              <a:t>Scatterplot in Stata</a:t>
            </a:r>
          </a:p>
          <a:p>
            <a:endParaRPr lang="en-US" dirty="0" smtClean="0"/>
          </a:p>
          <a:p>
            <a:r>
              <a:rPr lang="en-US" dirty="0" smtClean="0"/>
              <a:t>Introduce concept of Standard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prediction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400" dirty="0" err="1" smtClean="0"/>
              <a:t>z</a:t>
            </a:r>
            <a:r>
              <a:rPr lang="en-US" sz="4400" baseline="-25000" dirty="0" err="1" smtClean="0"/>
              <a:t>y</a:t>
            </a:r>
            <a:r>
              <a:rPr lang="en-US" sz="4400" dirty="0" smtClean="0"/>
              <a:t>’ = </a:t>
            </a:r>
            <a:r>
              <a:rPr lang="en-US" sz="4400" dirty="0" err="1" smtClean="0"/>
              <a:t>r</a:t>
            </a:r>
            <a:r>
              <a:rPr lang="en-US" sz="4400" baseline="-25000" dirty="0" err="1" smtClean="0"/>
              <a:t>xy</a:t>
            </a:r>
            <a:r>
              <a:rPr lang="en-US" sz="4400" dirty="0" err="1" smtClean="0"/>
              <a:t>z</a:t>
            </a:r>
            <a:r>
              <a:rPr lang="en-US" sz="4400" baseline="-25000" dirty="0" err="1" smtClean="0"/>
              <a:t>x</a:t>
            </a:r>
            <a:endParaRPr lang="en-US" sz="4400" dirty="0" smtClean="0"/>
          </a:p>
          <a:p>
            <a:endParaRPr lang="en-US" dirty="0" smtClean="0"/>
          </a:p>
          <a:p>
            <a:r>
              <a:rPr lang="en-US" dirty="0" smtClean="0"/>
              <a:t>Simple formula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But must use z-scores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School and Beyond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(Data found in Coursework)</a:t>
            </a:r>
          </a:p>
          <a:p>
            <a:r>
              <a:rPr lang="en-US" dirty="0" smtClean="0"/>
              <a:t>Open data, look at it, get a sense about it.</a:t>
            </a:r>
          </a:p>
          <a:p>
            <a:r>
              <a:rPr lang="en-US" dirty="0" smtClean="0"/>
              <a:t>Choose two variables (let’s do RDG and MATH)</a:t>
            </a:r>
          </a:p>
          <a:p>
            <a:r>
              <a:rPr lang="en-US" dirty="0" smtClean="0"/>
              <a:t>Scatterplot</a:t>
            </a:r>
          </a:p>
          <a:p>
            <a:r>
              <a:rPr lang="en-US" dirty="0" smtClean="0"/>
              <a:t>Calculate z-scores</a:t>
            </a:r>
          </a:p>
          <a:p>
            <a:r>
              <a:rPr lang="en-US" dirty="0" smtClean="0"/>
              <a:t>Calculate r</a:t>
            </a:r>
          </a:p>
          <a:p>
            <a:r>
              <a:rPr lang="en-US" dirty="0" smtClean="0"/>
              <a:t>Write prediction formula</a:t>
            </a:r>
          </a:p>
          <a:p>
            <a:r>
              <a:rPr lang="en-US" dirty="0" smtClean="0"/>
              <a:t>Use the formula to predict one z-score, given another.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regression, you don’t need z-scores. You can remain in your original data. </a:t>
            </a:r>
          </a:p>
          <a:p>
            <a:r>
              <a:rPr lang="en-US" dirty="0" smtClean="0"/>
              <a:t>Use to predict how one variable changes in response to another variable.</a:t>
            </a:r>
          </a:p>
          <a:p>
            <a:r>
              <a:rPr lang="en-US" dirty="0" smtClean="0"/>
              <a:t>In the high school and beyond data, we examine what we might expect a student’s math score to be given that we know the student’s reading score.</a:t>
            </a:r>
          </a:p>
          <a:p>
            <a:r>
              <a:rPr lang="en-US" dirty="0" smtClean="0"/>
              <a:t>Computers and mathematical formulas help us calculate a regression formula.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4525963"/>
          </a:xfrm>
        </p:spPr>
        <p:txBody>
          <a:bodyPr/>
          <a:lstStyle/>
          <a:p>
            <a:r>
              <a:rPr lang="en-US" sz="2800" dirty="0" smtClean="0"/>
              <a:t>We calculate regression lines by minimizing the total squared difference between the line representing our prediction and the actual data.</a:t>
            </a:r>
          </a:p>
          <a:p>
            <a:endParaRPr lang="en-US" dirty="0"/>
          </a:p>
        </p:txBody>
      </p:sp>
      <p:pic>
        <p:nvPicPr>
          <p:cNvPr id="4" name="Picture 3" descr="bestfi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590800"/>
            <a:ext cx="5033605" cy="366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remember y = mx+b?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is the slope-intercept equation for line.</a:t>
            </a:r>
          </a:p>
          <a:p>
            <a:r>
              <a:rPr lang="en-US" dirty="0" smtClean="0"/>
              <a:t>m is slope</a:t>
            </a:r>
          </a:p>
          <a:p>
            <a:r>
              <a:rPr lang="en-US" dirty="0" smtClean="0"/>
              <a:t>b is y-intercept</a:t>
            </a:r>
          </a:p>
          <a:p>
            <a:endParaRPr lang="en-US" dirty="0" smtClean="0"/>
          </a:p>
          <a:p>
            <a:pPr>
              <a:lnSpc>
                <a:spcPct val="130000"/>
              </a:lnSpc>
            </a:pPr>
            <a:r>
              <a:rPr lang="en-US" dirty="0" smtClean="0"/>
              <a:t>The regression line is given in this format. We’re given the slope of the line and the y-intercept. </a:t>
            </a:r>
          </a:p>
          <a:p>
            <a:pPr algn="ctr">
              <a:lnSpc>
                <a:spcPct val="130000"/>
              </a:lnSpc>
              <a:buNone/>
            </a:pPr>
            <a:r>
              <a:rPr lang="en-US" sz="3600" dirty="0" smtClean="0"/>
              <a:t>Y’ = </a:t>
            </a:r>
            <a:r>
              <a:rPr lang="en-US" sz="3600" i="1" dirty="0" smtClean="0"/>
              <a:t>b</a:t>
            </a:r>
            <a:r>
              <a:rPr lang="en-US" sz="3600" baseline="-25000" dirty="0" smtClean="0"/>
              <a:t>YX</a:t>
            </a:r>
            <a:r>
              <a:rPr lang="en-US" sz="3600" dirty="0" smtClean="0"/>
              <a:t>X + </a:t>
            </a:r>
            <a:r>
              <a:rPr lang="en-US" sz="3600" i="1" dirty="0" smtClean="0"/>
              <a:t>a</a:t>
            </a:r>
            <a:r>
              <a:rPr lang="en-US" sz="3600" baseline="-25000" dirty="0" smtClean="0"/>
              <a:t>YX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What does each part mean?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little </a:t>
            </a:r>
            <a:r>
              <a:rPr lang="en-US" dirty="0" err="1" smtClean="0"/>
              <a:t>Stata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Y X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Source |       SS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MS              Number of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obs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=      50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F(  1,    48) = 4312.81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Model |  3.92107903     1  3.92107903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Prob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&gt; F      =  0.0000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Residual |  .043640216    48  .000909171           R-squared     =  0.9890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Adj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R-squared =  0.9888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Total |  3.96471925    49  .080912638           Root MSE      =  .03015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Y |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Coef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  Std. Err.      t    P&gt;|t|     [95% Conf. Interval]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X |   .0194055   .0002955    65.67   0.000     .0188114    .0199996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_cons |   .0418653    .008658     4.84   0.000     .0244573    .0592733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little </a:t>
            </a:r>
            <a:r>
              <a:rPr lang="en-US" dirty="0" err="1" smtClean="0"/>
              <a:t>Stata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Y X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Source |       SS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MS              Number of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obs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=      50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F(  1,    48) = 4312.81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Model |  3.92107903     1  3.92107903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Prob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&gt; F      =  0.0000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Residual |  .043640216    48  .000909171           R-squared     =  0.9890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Adj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R-squared =  0.9888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Total |  3.96471925    49  .080912638           Root MSE      =  .03015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Y |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Coef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  Std. Err.      t    P&gt;|t|     [95% Conf. Interval]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X |   .0194055   .0002955    65.67   0.000     .0188114    .0199996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_cons |   .0418653    .008658     4.84   0.000     .0244573    .0592733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057400" y="4876800"/>
            <a:ext cx="9144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57400" y="4648200"/>
            <a:ext cx="9144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7" idx="6"/>
          </p:cNvCxnSpPr>
          <p:nvPr/>
        </p:nvCxnSpPr>
        <p:spPr>
          <a:xfrm>
            <a:off x="2971800" y="4800600"/>
            <a:ext cx="1066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6" idx="5"/>
          </p:cNvCxnSpPr>
          <p:nvPr/>
        </p:nvCxnSpPr>
        <p:spPr>
          <a:xfrm rot="16200000" flipH="1">
            <a:off x="2958726" y="5016125"/>
            <a:ext cx="1035237" cy="1276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14800" y="5486400"/>
            <a:ext cx="1683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Regression slope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114800" y="6031468"/>
            <a:ext cx="2005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Regression intercept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Regression line notation and formulas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Y’ = </a:t>
            </a:r>
            <a:r>
              <a:rPr lang="en-US" sz="4000" i="1" dirty="0" smtClean="0"/>
              <a:t>b</a:t>
            </a:r>
            <a:r>
              <a:rPr lang="en-US" sz="4000" baseline="-25000" dirty="0" smtClean="0"/>
              <a:t>YX</a:t>
            </a:r>
            <a:r>
              <a:rPr lang="en-US" sz="4000" dirty="0" smtClean="0"/>
              <a:t>X + </a:t>
            </a:r>
            <a:r>
              <a:rPr lang="en-US" sz="4000" i="1" dirty="0" smtClean="0"/>
              <a:t>a</a:t>
            </a:r>
            <a:r>
              <a:rPr lang="en-US" sz="4000" baseline="-25000" dirty="0" smtClean="0"/>
              <a:t>YX</a:t>
            </a:r>
          </a:p>
          <a:p>
            <a:pPr algn="ctr">
              <a:buNone/>
            </a:pPr>
            <a:endParaRPr lang="en-US" baseline="-25000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r>
              <a:rPr lang="en-US" dirty="0" smtClean="0"/>
              <a:t>Regression line slope:</a:t>
            </a:r>
            <a:r>
              <a:rPr lang="en-US" i="1" dirty="0" smtClean="0"/>
              <a:t>  b</a:t>
            </a:r>
            <a:r>
              <a:rPr lang="en-US" baseline="-25000" dirty="0" smtClean="0"/>
              <a:t>YX</a:t>
            </a:r>
            <a:r>
              <a:rPr lang="en-US" dirty="0" smtClean="0"/>
              <a:t> = r</a:t>
            </a:r>
            <a:r>
              <a:rPr lang="en-US" baseline="-25000" dirty="0" smtClean="0"/>
              <a:t>YX</a:t>
            </a:r>
            <a:r>
              <a:rPr lang="en-US" dirty="0" smtClean="0"/>
              <a:t> (</a:t>
            </a:r>
            <a:r>
              <a:rPr lang="el-GR" dirty="0" smtClean="0"/>
              <a:t>σ</a:t>
            </a:r>
            <a:r>
              <a:rPr lang="en-US" baseline="-25000" dirty="0" smtClean="0"/>
              <a:t>y</a:t>
            </a:r>
            <a:r>
              <a:rPr lang="en-US" dirty="0" smtClean="0"/>
              <a:t> / </a:t>
            </a:r>
            <a:r>
              <a:rPr lang="el-GR" dirty="0" smtClean="0"/>
              <a:t>σ</a:t>
            </a:r>
            <a:r>
              <a:rPr lang="en-US" baseline="-25000" dirty="0" smtClean="0"/>
              <a:t>x</a:t>
            </a:r>
            <a:r>
              <a:rPr lang="en-US" dirty="0" smtClean="0"/>
              <a:t>)</a:t>
            </a:r>
          </a:p>
          <a:p>
            <a:pPr algn="ctr">
              <a:buNone/>
            </a:pPr>
            <a:endParaRPr lang="en-US" baseline="-25000" dirty="0" smtClean="0"/>
          </a:p>
          <a:p>
            <a:pPr algn="ctr">
              <a:buNone/>
            </a:pPr>
            <a:r>
              <a:rPr lang="en-US" dirty="0" smtClean="0"/>
              <a:t>Regression line intercept</a:t>
            </a:r>
            <a:r>
              <a:rPr lang="en-US" i="1" dirty="0" smtClean="0"/>
              <a:t>:  a</a:t>
            </a:r>
            <a:r>
              <a:rPr lang="en-US" baseline="-25000" dirty="0" smtClean="0"/>
              <a:t>YX</a:t>
            </a:r>
            <a:r>
              <a:rPr lang="en-US" dirty="0" smtClean="0"/>
              <a:t> = Y - </a:t>
            </a:r>
            <a:r>
              <a:rPr lang="en-US" i="1" dirty="0" smtClean="0"/>
              <a:t>b</a:t>
            </a:r>
            <a:r>
              <a:rPr lang="en-US" baseline="-25000" dirty="0" smtClean="0"/>
              <a:t>YX</a:t>
            </a:r>
            <a:r>
              <a:rPr lang="en-US" dirty="0" smtClean="0"/>
              <a:t>X</a:t>
            </a:r>
            <a:endParaRPr lang="en-US" baseline="-25000" dirty="0" smtClean="0"/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400800" y="5029200"/>
            <a:ext cx="304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543800" y="5029200"/>
            <a:ext cx="304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Stata activity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599"/>
            <a:ext cx="8915400" cy="44958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Import High School and Beyond data into Stata</a:t>
            </a:r>
          </a:p>
          <a:p>
            <a:r>
              <a:rPr lang="en-US" dirty="0" smtClean="0"/>
              <a:t>For fun, run correlation on Reading and Math: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Corr</a:t>
            </a:r>
            <a:r>
              <a:rPr lang="en-US" dirty="0" smtClean="0"/>
              <a:t> </a:t>
            </a:r>
            <a:r>
              <a:rPr lang="en-US" dirty="0" err="1" smtClean="0"/>
              <a:t>rdg</a:t>
            </a:r>
            <a:r>
              <a:rPr lang="en-US" dirty="0" smtClean="0"/>
              <a:t> math  </a:t>
            </a:r>
            <a:r>
              <a:rPr lang="en-US" sz="2800" dirty="0" smtClean="0"/>
              <a:t>(Isn’t it so much easier in Stata!?!)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Run regression: Regress math </a:t>
            </a:r>
            <a:r>
              <a:rPr lang="en-US" dirty="0" err="1" smtClean="0"/>
              <a:t>rdg</a:t>
            </a:r>
            <a:endParaRPr lang="en-US" dirty="0" smtClean="0"/>
          </a:p>
          <a:p>
            <a:r>
              <a:rPr lang="en-US" dirty="0" smtClean="0"/>
              <a:t>Write out regression line and interpret what it means.</a:t>
            </a:r>
          </a:p>
          <a:p>
            <a:endParaRPr lang="en-US" dirty="0" smtClean="0"/>
          </a:p>
          <a:p>
            <a:r>
              <a:rPr lang="en-US" dirty="0" smtClean="0"/>
              <a:t>Create Scatterplot:</a:t>
            </a:r>
          </a:p>
          <a:p>
            <a:pPr>
              <a:buNone/>
            </a:pPr>
            <a:r>
              <a:rPr lang="en-US" dirty="0" smtClean="0"/>
              <a:t> graph </a:t>
            </a:r>
            <a:r>
              <a:rPr lang="en-US" dirty="0" err="1" smtClean="0"/>
              <a:t>twoway</a:t>
            </a:r>
            <a:r>
              <a:rPr lang="en-US" dirty="0" smtClean="0"/>
              <a:t> (scatter math </a:t>
            </a:r>
            <a:r>
              <a:rPr lang="en-US" dirty="0" err="1" smtClean="0"/>
              <a:t>rdg</a:t>
            </a:r>
            <a:r>
              <a:rPr lang="en-US" dirty="0" smtClean="0"/>
              <a:t>) (</a:t>
            </a:r>
            <a:r>
              <a:rPr lang="en-US" dirty="0" err="1" smtClean="0"/>
              <a:t>lfit</a:t>
            </a:r>
            <a:r>
              <a:rPr lang="en-US" dirty="0" smtClean="0"/>
              <a:t> math </a:t>
            </a:r>
            <a:r>
              <a:rPr lang="en-US" dirty="0" err="1" smtClean="0"/>
              <a:t>rdg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How do we know if we’ve explained the data well?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want, for example, average SAT score to tell us a lot about a school’s graduation rate—how do we know if it does?</a:t>
            </a:r>
          </a:p>
          <a:p>
            <a:r>
              <a:rPr lang="en-US" sz="2800" dirty="0" smtClean="0"/>
              <a:t>We look at the standard error.</a:t>
            </a:r>
          </a:p>
          <a:p>
            <a:r>
              <a:rPr lang="en-US" sz="2800" dirty="0" smtClean="0"/>
              <a:t>Standard error is the same as standard deviation except that we look at deviation from the </a:t>
            </a:r>
            <a:r>
              <a:rPr lang="en-US" sz="2800" i="1" dirty="0" smtClean="0"/>
              <a:t>prediction</a:t>
            </a:r>
            <a:r>
              <a:rPr lang="en-US" sz="2800" dirty="0" smtClean="0"/>
              <a:t> rather than deviation from the </a:t>
            </a:r>
            <a:r>
              <a:rPr lang="en-US" sz="2800" i="1" dirty="0" smtClean="0"/>
              <a:t>mean</a:t>
            </a:r>
          </a:p>
          <a:p>
            <a:pPr>
              <a:buNone/>
            </a:pPr>
            <a:r>
              <a:rPr lang="en-US" i="1" dirty="0" smtClean="0"/>
              <a:t> </a:t>
            </a:r>
            <a:endParaRPr lang="en-US" i="1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0" y="5105400"/>
          <a:ext cx="5940425" cy="1325563"/>
        </p:xfrm>
        <a:graphic>
          <a:graphicData uri="http://schemas.openxmlformats.org/presentationml/2006/ole">
            <p:oleObj spid="_x0000_s19460" name="Document" r:id="rId3" imgW="5940848" imgH="1325257" progId="Word.Document.12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203575" y="5029200"/>
          <a:ext cx="5940425" cy="1325563"/>
        </p:xfrm>
        <a:graphic>
          <a:graphicData uri="http://schemas.openxmlformats.org/presentationml/2006/ole">
            <p:oleObj spid="_x0000_s19461" name="Document" r:id="rId4" imgW="5940848" imgH="1325257" progId="Word.Document.12">
              <p:embed/>
            </p:oleObj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rot="16200000" flipH="1">
            <a:off x="6286500" y="4533900"/>
            <a:ext cx="9144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619500" y="4991100"/>
            <a:ext cx="6096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How do we interpret standard error?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i="1" dirty="0" smtClean="0"/>
              <a:t> </a:t>
            </a:r>
          </a:p>
          <a:p>
            <a:pPr>
              <a:buNone/>
            </a:pPr>
            <a:r>
              <a:rPr lang="en-US" dirty="0" smtClean="0"/>
              <a:t>In all cases, the closer the standard error is to zero, the better our predictions are.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sz="2000" dirty="0" smtClean="0"/>
              <a:t>(</a:t>
            </a:r>
            <a:r>
              <a:rPr lang="en-US" sz="2400" dirty="0" smtClean="0"/>
              <a:t>What is this again? And why do we want it to be small? What units is it in?)</a:t>
            </a:r>
            <a:endParaRPr lang="en-US" dirty="0"/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1295400" y="3733800"/>
          <a:ext cx="5940425" cy="1325563"/>
        </p:xfrm>
        <a:graphic>
          <a:graphicData uri="http://schemas.openxmlformats.org/presentationml/2006/ole">
            <p:oleObj spid="_x0000_s47107" name="Document" r:id="rId3" imgW="5940848" imgH="132525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Stata…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Y X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Source |       SS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MS              Number of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obs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=      50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F(  1,    48) = 4312.81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Model |  3.92107903     1  3.92107903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Prob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&gt; F      =  0.0000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Residual |  .043640216    48  .000909171           R-squared     =  0.9890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Adj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R-squared =  0.9888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Total |  3.96471925    49  .080912638           Root MSE      =  .03015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Y |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Coef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  Std. Err.      t    P&gt;|t|     [95% Conf. Interval]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X |   .0194055   .0002955    65.67   0.000     .0188114    .0199996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_cons |   .0418653    .008658     4.84   0.000     .0244573    .0592733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cs typeface="Courier New" pitchFamily="49" charset="0"/>
              </a:rPr>
              <a:t>Note that these values have bias corrections that make them more like s than </a:t>
            </a:r>
            <a:r>
              <a:rPr lang="el-GR" sz="2000" dirty="0" smtClean="0">
                <a:ea typeface="Cambria Math"/>
                <a:cs typeface="Courier New" pitchFamily="49" charset="0"/>
              </a:rPr>
              <a:t>σ</a:t>
            </a:r>
            <a:endParaRPr lang="en-US" sz="2000" dirty="0" smtClean="0">
              <a:cs typeface="Courier New" pitchFamily="49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010400" y="3581400"/>
            <a:ext cx="9144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267200" y="1905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Standard error,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Y</a:t>
            </a:r>
            <a:r>
              <a:rPr lang="en-US" baseline="-25000" dirty="0" smtClean="0"/>
              <a:t>’</a:t>
            </a:r>
            <a:endParaRPr lang="en-US" baseline="30000" dirty="0"/>
          </a:p>
        </p:txBody>
      </p:sp>
      <p:cxnSp>
        <p:nvCxnSpPr>
          <p:cNvPr id="29" name="Straight Connector 28"/>
          <p:cNvCxnSpPr>
            <a:stCxn id="16" idx="1"/>
          </p:cNvCxnSpPr>
          <p:nvPr/>
        </p:nvCxnSpPr>
        <p:spPr>
          <a:xfrm rot="16200000" flipV="1">
            <a:off x="5912038" y="2393763"/>
            <a:ext cx="1340037" cy="1124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200c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953734"/>
      </a:accent1>
      <a:accent2>
        <a:srgbClr val="8DB3E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00c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824</Words>
  <Application>Microsoft Office PowerPoint</Application>
  <PresentationFormat>On-screen Show (4:3)</PresentationFormat>
  <Paragraphs>140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Document</vt:lpstr>
      <vt:lpstr>EDUC 200C Section 3</vt:lpstr>
      <vt:lpstr>Goals</vt:lpstr>
      <vt:lpstr>Correlation prediction formula</vt:lpstr>
      <vt:lpstr>High School and Beyond data</vt:lpstr>
      <vt:lpstr>Regression</vt:lpstr>
      <vt:lpstr>Slide 6</vt:lpstr>
      <vt:lpstr>Do you remember y = mx+b?</vt:lpstr>
      <vt:lpstr>A little Stata…</vt:lpstr>
      <vt:lpstr>A little Stata…</vt:lpstr>
      <vt:lpstr>Regression line notation and formulas</vt:lpstr>
      <vt:lpstr>Stata activity</vt:lpstr>
      <vt:lpstr>How do we know if we’ve explained the data well?</vt:lpstr>
      <vt:lpstr>How do we interpret standard error?</vt:lpstr>
      <vt:lpstr>More Stata…</vt:lpstr>
      <vt:lpstr>Questions?</vt:lpstr>
    </vt:vector>
  </TitlesOfParts>
  <Company>Stanford Computing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 200C Section 2 – Describing Data</dc:title>
  <dc:creator>djklasik</dc:creator>
  <cp:lastModifiedBy>hakuta</cp:lastModifiedBy>
  <cp:revision>54</cp:revision>
  <dcterms:created xsi:type="dcterms:W3CDTF">2010-09-30T19:56:40Z</dcterms:created>
  <dcterms:modified xsi:type="dcterms:W3CDTF">2012-10-15T15:43:17Z</dcterms:modified>
</cp:coreProperties>
</file>